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6" r:id="rId2"/>
    <p:sldId id="270" r:id="rId3"/>
    <p:sldId id="397" r:id="rId4"/>
    <p:sldId id="398" r:id="rId5"/>
    <p:sldId id="399" r:id="rId6"/>
    <p:sldId id="400" r:id="rId7"/>
  </p:sldIdLst>
  <p:sldSz cx="12241213" cy="6840538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1919D5"/>
    <a:srgbClr val="00FF00"/>
    <a:srgbClr val="FF66CC"/>
    <a:srgbClr val="996633"/>
    <a:srgbClr val="454545"/>
    <a:srgbClr val="C188E0"/>
    <a:srgbClr val="D5B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10" y="-186"/>
      </p:cViewPr>
      <p:guideLst>
        <p:guide orient="horz" pos="2155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FE1C-A73A-43E7-A834-79AEA1C91BDF}" type="datetimeFigureOut">
              <a:rPr lang="ru-RU" smtClean="0"/>
              <a:t>01.08.2016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6214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8834-A151-4991-889F-D94A456EE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5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1" y="2125001"/>
            <a:ext cx="10405031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4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597-FDD7-4BEE-8494-C52BB9E2C360}" type="datetime1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DD5-241A-40F5-B831-398C489EB103}" type="datetime1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79" y="273939"/>
            <a:ext cx="2754273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0" y="273939"/>
            <a:ext cx="8058799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B957-57C8-4495-BAC8-56D7E4162CA7}" type="datetime1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0DE5-71F6-4187-828F-3DA6031FE501}" type="datetime1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395679"/>
            <a:ext cx="10405031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899312"/>
            <a:ext cx="10405031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77D6-2266-463F-8505-879B54DC6925}" type="datetime1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061" y="1596126"/>
            <a:ext cx="540653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2616" y="1596126"/>
            <a:ext cx="5406536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AC89-6A7B-45A9-837B-CB56F9ED3C54}" type="datetime1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1204"/>
            <a:ext cx="540866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69337"/>
            <a:ext cx="540866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7" y="1531204"/>
            <a:ext cx="541078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7" y="2169337"/>
            <a:ext cx="541078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A88F-1C03-416D-BCFE-662D121E9744}" type="datetime1">
              <a:rPr lang="ru-RU" smtClean="0"/>
              <a:t>01.08.2016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11A2-9BCA-41B2-9637-08077B0F57A5}" type="datetime1">
              <a:rPr lang="ru-RU" smtClean="0"/>
              <a:t>01.08.2016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D9A3-A6DA-497C-88C1-470AAE4E9769}" type="datetime1">
              <a:rPr lang="ru-RU" smtClean="0"/>
              <a:t>01.08.2016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2355"/>
            <a:ext cx="4027275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2355"/>
            <a:ext cx="6843178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1" y="1431446"/>
            <a:ext cx="4027275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786-FE19-4E96-8061-DEB12EF3CCE2}" type="datetime1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7"/>
            <a:ext cx="7344728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5"/>
            <a:ext cx="734472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2842-71AD-437B-A482-B6DF0DA6D28D}" type="datetime1">
              <a:rPr lang="ru-RU" smtClean="0"/>
              <a:t>01.08.2016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6"/>
            <a:ext cx="11017092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92D1-EC7C-4A44-9B82-7D23B71AD9B0}" type="datetime1">
              <a:rPr lang="ru-RU" smtClean="0"/>
              <a:t>01.08.2016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504982" y="35893"/>
            <a:ext cx="25316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99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ГАЗЕ, КАК НА БЕНЗИНЕ!</a:t>
            </a:r>
            <a:endParaRPr lang="ru-RU" sz="1400" b="1" dirty="0">
              <a:solidFill>
                <a:srgbClr val="0099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144942" y="32392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93492" y="755973"/>
            <a:ext cx="9667674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Двигатель с непосредственным впрыском.</a:t>
            </a:r>
            <a:endParaRPr lang="ru-RU" sz="3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3" name="Picture 3" descr="C:\Users\user19\Desktop\fuel_injection_diagra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" y="1980109"/>
            <a:ext cx="3456384" cy="42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672334" y="1620069"/>
            <a:ext cx="8238050" cy="1906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непосредственного впрыска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 -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 впрыском топлива, у которой форсунки расположены в головке блока цилиндров и впрыск топлива происходит непосредственно в цилиндры. Топливо подается под большим давлением в камеру сгорания каждого цилиндра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отличии от систем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распределённого впрыска топлива, где впрыск производится во впускной коллектор. </a:t>
            </a:r>
            <a:endParaRPr lang="ru-RU" sz="2000" dirty="0"/>
          </a:p>
          <a:p>
            <a:pPr algn="l"/>
            <a:endParaRPr lang="ru-RU" sz="20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8" name="Рисунок 17" descr="C:\Users\Digitronic\Desktop\картинки\8bdd21abe923b6359e11d7c018d51ec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07" y="3132237"/>
            <a:ext cx="425397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771792" y="3708301"/>
            <a:ext cx="4221022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непосредственного впрыска составляет контур высокого давления и включает: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топливный насос высокого давления,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регулятор давления топлива,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топливную рампу,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предохранительный клапан,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датчик высокого давления,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форсунки впрыска.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96270" y="683965"/>
            <a:ext cx="6768752" cy="9361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Основные визуальные признаки двигателя с непосредственным впрыском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942" y="32392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504982" y="35893"/>
            <a:ext cx="25316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99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ГАЗЕ, КАК НА БЕНЗИНЕ!</a:t>
            </a:r>
            <a:endParaRPr lang="ru-RU" sz="1400" b="1" dirty="0">
              <a:solidFill>
                <a:srgbClr val="0099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64622" y="1764085"/>
            <a:ext cx="5400600" cy="4968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Косвенные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1. Топливный насос высокого давления.</a:t>
            </a:r>
          </a:p>
          <a:p>
            <a:r>
              <a:rPr lang="ru-RU" dirty="0" smtClean="0"/>
              <a:t>2. Стальные топливные трубки  к бензиновым форсункам.</a:t>
            </a:r>
          </a:p>
          <a:p>
            <a:r>
              <a:rPr lang="ru-RU" dirty="0" smtClean="0"/>
              <a:t>3. Бензиновые форсунки расположены в головке блока цилиндра .</a:t>
            </a:r>
          </a:p>
          <a:p>
            <a:r>
              <a:rPr lang="ru-RU" dirty="0" smtClean="0"/>
              <a:t>4. Датчики высокого (на топливной рейке) и низкого давления (на трубопроводе к ТНВД).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966" y="1764085"/>
            <a:ext cx="5544616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Достоверные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Шильдик</a:t>
            </a:r>
            <a:r>
              <a:rPr lang="ru-RU" dirty="0" smtClean="0"/>
              <a:t> на двигателе и кузове </a:t>
            </a:r>
            <a:r>
              <a:rPr lang="en-US" dirty="0" smtClean="0"/>
              <a:t>FSI, TFSI, GDI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2. Показания давления топлива от 20 Бар и более (считанные сканером).</a:t>
            </a:r>
          </a:p>
          <a:p>
            <a:r>
              <a:rPr lang="ru-RU" dirty="0" smtClean="0"/>
              <a:t>3. Информация из сервисной книжки (код     двигателя).</a:t>
            </a:r>
          </a:p>
          <a:p>
            <a:r>
              <a:rPr lang="ru-RU" dirty="0" smtClean="0"/>
              <a:t>4. Характеристики двигателя по </a:t>
            </a:r>
            <a:r>
              <a:rPr lang="en-US" dirty="0" smtClean="0"/>
              <a:t>VIN</a:t>
            </a:r>
            <a:r>
              <a:rPr lang="ru-RU" dirty="0" smtClean="0"/>
              <a:t> коду.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9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144942" y="32392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504982" y="35893"/>
            <a:ext cx="25316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99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ГАЗЕ, КАК НА БЕНЗИНЕ!</a:t>
            </a:r>
            <a:endParaRPr lang="ru-RU" sz="1400" b="1" dirty="0">
              <a:solidFill>
                <a:srgbClr val="0099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022" y="503945"/>
            <a:ext cx="11017092" cy="1140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Примеры обозначения непосредственного впрыска у разных марок автомобиля</a:t>
            </a:r>
            <a:endParaRPr lang="ru-RU" sz="2800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5137085" y="4952735"/>
            <a:ext cx="3642224" cy="3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3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44" y="1566480"/>
            <a:ext cx="2857272" cy="6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18" y="2333928"/>
            <a:ext cx="845198" cy="6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88" y="2434644"/>
            <a:ext cx="520594" cy="5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66" y="2498773"/>
            <a:ext cx="1028106" cy="4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37" y="3102365"/>
            <a:ext cx="1653105" cy="6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3"/>
          <p:cNvSpPr txBox="1"/>
          <p:nvPr/>
        </p:nvSpPr>
        <p:spPr>
          <a:xfrm>
            <a:off x="5325306" y="1885532"/>
            <a:ext cx="55168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SkyActive 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Mazda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Ecoboost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Ford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Gdi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Hyundai, Kia , Mitsubishi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FSI, TFSI , TSI – VW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Audi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Skoda ,Seat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D4 Toyota ,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DISi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Mazda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THP – PSA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group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JTS ,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Tbi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Fiat, Alfa Romeo, Lancia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DGi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Nissan,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Infinity</a:t>
            </a:r>
            <a:endParaRPr lang="pl-PL" sz="2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TCe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Renault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CGi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–Mercedes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SIDI – Chevrolet, Cadillac 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6" y="3029721"/>
            <a:ext cx="762698" cy="761356"/>
          </a:xfrm>
          <a:prstGeom prst="rect">
            <a:avLst/>
          </a:prstGeom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91" y="3805477"/>
            <a:ext cx="775229" cy="548087"/>
          </a:xfrm>
          <a:prstGeom prst="rect">
            <a:avLst/>
          </a:prstGeom>
        </p:spPr>
      </p:pic>
      <p:pic>
        <p:nvPicPr>
          <p:cNvPr id="21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1" y="3835079"/>
            <a:ext cx="866824" cy="495328"/>
          </a:xfrm>
          <a:prstGeom prst="rect">
            <a:avLst/>
          </a:prstGeom>
        </p:spPr>
      </p:pic>
      <p:pic>
        <p:nvPicPr>
          <p:cNvPr id="22" name="Obraz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28" y="3808780"/>
            <a:ext cx="543682" cy="585364"/>
          </a:xfrm>
          <a:prstGeom prst="rect">
            <a:avLst/>
          </a:prstGeom>
        </p:spPr>
      </p:pic>
      <p:pic>
        <p:nvPicPr>
          <p:cNvPr id="23" name="Obraz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08" y="4434716"/>
            <a:ext cx="1574139" cy="787070"/>
          </a:xfrm>
          <a:prstGeom prst="rect">
            <a:avLst/>
          </a:prstGeom>
        </p:spPr>
      </p:pic>
      <p:pic>
        <p:nvPicPr>
          <p:cNvPr id="24" name="Obraz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80" y="4520698"/>
            <a:ext cx="872661" cy="693811"/>
          </a:xfrm>
          <a:prstGeom prst="rect">
            <a:avLst/>
          </a:prstGeom>
        </p:spPr>
      </p:pic>
      <p:pic>
        <p:nvPicPr>
          <p:cNvPr id="25" name="Obraz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88" y="5315527"/>
            <a:ext cx="671521" cy="574737"/>
          </a:xfrm>
          <a:prstGeom prst="rect">
            <a:avLst/>
          </a:prstGeom>
        </p:spPr>
      </p:pic>
      <p:pic>
        <p:nvPicPr>
          <p:cNvPr id="26" name="Obraz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08" y="6030483"/>
            <a:ext cx="1815435" cy="458820"/>
          </a:xfrm>
          <a:prstGeom prst="rect">
            <a:avLst/>
          </a:prstGeom>
        </p:spPr>
      </p:pic>
      <p:pic>
        <p:nvPicPr>
          <p:cNvPr id="27" name="Obraz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68" y="5326522"/>
            <a:ext cx="1039659" cy="710704"/>
          </a:xfrm>
          <a:prstGeom prst="rect">
            <a:avLst/>
          </a:prstGeom>
        </p:spPr>
      </p:pic>
      <p:pic>
        <p:nvPicPr>
          <p:cNvPr id="28" name="Obraz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19" y="5312838"/>
            <a:ext cx="612272" cy="646183"/>
          </a:xfrm>
          <a:prstGeom prst="rect">
            <a:avLst/>
          </a:prstGeom>
        </p:spPr>
      </p:pic>
      <p:pic>
        <p:nvPicPr>
          <p:cNvPr id="29" name="Obraz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49" y="5997984"/>
            <a:ext cx="1022643" cy="5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942" y="1908102"/>
            <a:ext cx="3799919" cy="309634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Визуальные признаки непосредственного впрыска на примере </a:t>
            </a:r>
            <a:r>
              <a:rPr lang="en-US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en-US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US" sz="1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Volkswagen</a:t>
            </a:r>
            <a:endParaRPr lang="ru-RU" sz="20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31755" y="140404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90521" y="34602"/>
            <a:ext cx="25316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99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ГАЗЕ, КАК НА БЕНЗИНЕ!</a:t>
            </a:r>
            <a:endParaRPr lang="ru-RU" sz="1400" b="1" dirty="0">
              <a:solidFill>
                <a:srgbClr val="0099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2050" name="Picture 2" descr="C:\Users\user19\YandexDisk\Скриншоты\F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61" y="710370"/>
            <a:ext cx="8094034" cy="60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144942" y="32392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6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432" y="4244548"/>
            <a:ext cx="5976663" cy="2088231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Давление топлива в двигателях с непосредственным впрыском по показаниям сканера более 20 Бар. (2 000 </a:t>
            </a:r>
            <a:r>
              <a:rPr lang="ru-RU" sz="1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кРа</a:t>
            </a:r>
            <a:r>
              <a:rPr lang="ru-RU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).</a:t>
            </a:r>
            <a:br>
              <a:rPr lang="ru-RU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ru-RU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«обычных» двигателях до 4 Бар. (400 </a:t>
            </a:r>
            <a:r>
              <a:rPr lang="ru-RU" sz="1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кРа</a:t>
            </a:r>
            <a:r>
              <a:rPr lang="ru-RU" sz="1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).</a:t>
            </a:r>
            <a:endParaRPr lang="ru-RU" sz="20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31755" y="140404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90521" y="34602"/>
            <a:ext cx="25316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99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ГАЗЕ, КАК НА БЕНЗИНЕ!</a:t>
            </a:r>
            <a:endParaRPr lang="ru-RU" sz="1400" b="1" dirty="0">
              <a:solidFill>
                <a:srgbClr val="0099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144942" y="32392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3074" name="Picture 2" descr="D:\Информация\Фото\Рассылка\Код двигателя\20160728_09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42" y="873390"/>
            <a:ext cx="53765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нформация\Фото\Рассылка\Код двигателя\20160728_090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05" y="4140349"/>
            <a:ext cx="4082900" cy="22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Штриховая стрелка вправо 3"/>
          <p:cNvSpPr/>
          <p:nvPr/>
        </p:nvSpPr>
        <p:spPr>
          <a:xfrm>
            <a:off x="3944388" y="1562536"/>
            <a:ext cx="2376264" cy="99363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user19\Desktop\Скане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54" y="755974"/>
            <a:ext cx="3384376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96070" y="1044005"/>
            <a:ext cx="10308476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Код двигателя в сервисной книжке на примере </a:t>
            </a:r>
            <a:r>
              <a:rPr lang="en-US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Skoda </a:t>
            </a:r>
            <a:r>
              <a:rPr lang="en-US" sz="20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SuperB</a:t>
            </a:r>
            <a:r>
              <a:rPr lang="en-US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ru-RU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и</a:t>
            </a:r>
            <a:r>
              <a:rPr lang="en-US" sz="20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US" sz="20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Volkswagen </a:t>
            </a:r>
            <a:endParaRPr lang="ru-RU" sz="24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31755" y="140404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90521" y="34602"/>
            <a:ext cx="25316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099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 ГАЗЕ, КАК НА БЕНЗИНЕ!</a:t>
            </a:r>
            <a:endParaRPr lang="ru-RU" sz="1400" b="1" dirty="0">
              <a:solidFill>
                <a:srgbClr val="0099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144942" y="323925"/>
            <a:ext cx="290945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5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ГАЗОБАЛЛОННОЕ ОБОРУДОВАНИЕ</a:t>
            </a:r>
            <a:endParaRPr lang="ru-RU" sz="105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4099" name="Picture 3" descr="C:\Users\user19\YandexDisk\Скриншоты\Сервисная Книжка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8" y="2160683"/>
            <a:ext cx="5256584" cy="45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9\YandexDisk\Скриншоты\10451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98" y="2400144"/>
            <a:ext cx="5855042" cy="42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15075</TotalTime>
  <Words>330</Words>
  <Application>Microsoft Office PowerPoint</Application>
  <PresentationFormat>Произвольный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Двигатель с непосредственным впрыском.</vt:lpstr>
      <vt:lpstr>Основные визуальные признаки двигателя с непосредственным впрыском</vt:lpstr>
      <vt:lpstr>Примеры обозначения непосредственного впрыска у разных марок автомобиля</vt:lpstr>
      <vt:lpstr>Визуальные признаки непосредственного впрыска на примере  Volkswagen</vt:lpstr>
      <vt:lpstr>Давление топлива в двигателях с непосредственным впрыском по показаниям сканера более 20 Бар. (2 000 кРа). На «обычных» двигателях до 4 Бар. (400 кРа).</vt:lpstr>
      <vt:lpstr>Код двигателя в сервисной книжке на примере Skoda SuperB и Volkswagen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 конференция</dc:title>
  <dc:creator>Петровцев</dc:creator>
  <cp:lastModifiedBy>user19</cp:lastModifiedBy>
  <cp:revision>412</cp:revision>
  <cp:lastPrinted>2015-10-12T06:57:36Z</cp:lastPrinted>
  <dcterms:created xsi:type="dcterms:W3CDTF">2014-09-10T10:27:20Z</dcterms:created>
  <dcterms:modified xsi:type="dcterms:W3CDTF">2016-08-02T08:59:01Z</dcterms:modified>
</cp:coreProperties>
</file>